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5545" autoAdjust="0"/>
  </p:normalViewPr>
  <p:slideViewPr>
    <p:cSldViewPr snapToGrid="0">
      <p:cViewPr varScale="1">
        <p:scale>
          <a:sx n="114" d="100"/>
          <a:sy n="114" d="100"/>
        </p:scale>
        <p:origin x="3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FDFFB-2BD2-46AF-9AE5-A311DDEB8F96}" type="datetimeFigureOut">
              <a:rPr lang="en-AU" smtClean="0"/>
              <a:t>5/08/2018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48727-4FE3-4B69-8A50-226F7ABE9376}" type="slidenum">
              <a:rPr lang="en-AU" smtClean="0"/>
              <a:t>‹#›</a:t>
            </a:fld>
            <a:endParaRPr lang="en-AU"/>
          </a:p>
        </p:txBody>
      </p:sp>
    </p:spTree>
    <p:extLst>
      <p:ext uri="{BB962C8B-B14F-4D97-AF65-F5344CB8AC3E}">
        <p14:creationId xmlns:p14="http://schemas.microsoft.com/office/powerpoint/2010/main" val="319429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README: Every slide except the title slide has the 15 second auto-advance timer on it. There are no rules for slide content. You may add your own hashtags and Twitter Account to the footer of each slide, but do not remove the ACS one or the page number. Each slide makes a click noise as it advances as an aural cue. When you hit the final slide you will hear an explosion. You still have 15 seconds on that final slide to conclude. You may do as you wish, but my advice is to not use more than one short sentence on each page, and fill it with a single image. But you may of course use more text and gifs if you want to. 15 seconds is long enough to say 1.5 to 2 sentences depending on how fast you speak.</a:t>
            </a:r>
          </a:p>
        </p:txBody>
      </p:sp>
      <p:sp>
        <p:nvSpPr>
          <p:cNvPr id="4" name="Slide Number Placeholder 3"/>
          <p:cNvSpPr>
            <a:spLocks noGrp="1"/>
          </p:cNvSpPr>
          <p:nvPr>
            <p:ph type="sldNum" sz="quarter" idx="10"/>
          </p:nvPr>
        </p:nvSpPr>
        <p:spPr/>
        <p:txBody>
          <a:bodyPr/>
          <a:lstStyle/>
          <a:p>
            <a:fld id="{91348727-4FE3-4B69-8A50-226F7ABE9376}" type="slidenum">
              <a:rPr lang="en-AU" smtClean="0"/>
              <a:t>1</a:t>
            </a:fld>
            <a:endParaRPr lang="en-AU"/>
          </a:p>
        </p:txBody>
      </p:sp>
    </p:spTree>
    <p:extLst>
      <p:ext uri="{BB962C8B-B14F-4D97-AF65-F5344CB8AC3E}">
        <p14:creationId xmlns:p14="http://schemas.microsoft.com/office/powerpoint/2010/main" val="317129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had doughnuts</a:t>
            </a:r>
          </a:p>
          <a:p>
            <a:endParaRPr lang="en-GB" dirty="0"/>
          </a:p>
          <a:p>
            <a:r>
              <a:rPr lang="en-GB" dirty="0"/>
              <a:t>If you did something wrong, it was a </a:t>
            </a:r>
            <a:r>
              <a:rPr lang="en-GB" dirty="0" err="1"/>
              <a:t>doughnutable</a:t>
            </a:r>
            <a:r>
              <a:rPr lang="en-GB" dirty="0"/>
              <a:t> offense</a:t>
            </a:r>
          </a:p>
          <a:p>
            <a:endParaRPr lang="en-GB" dirty="0"/>
          </a:p>
          <a:p>
            <a:r>
              <a:rPr lang="en-GB" dirty="0"/>
              <a:t>It meant you weren’t afraid of maybe doing the wrong things and you had a chance to learn</a:t>
            </a:r>
          </a:p>
          <a:p>
            <a:endParaRPr lang="en-GB" dirty="0"/>
          </a:p>
          <a:p>
            <a:r>
              <a:rPr lang="en-GB" dirty="0"/>
              <a:t>There was still a disincentive (have you ever bought Krispy </a:t>
            </a:r>
            <a:r>
              <a:rPr lang="en-GB" dirty="0" err="1"/>
              <a:t>Kremes</a:t>
            </a:r>
            <a:r>
              <a:rPr lang="en-GB" dirty="0"/>
              <a:t> for 11 people), but you were able to learn and give things a go</a:t>
            </a:r>
          </a:p>
        </p:txBody>
      </p:sp>
      <p:sp>
        <p:nvSpPr>
          <p:cNvPr id="4" name="Slide Number Placeholder 3"/>
          <p:cNvSpPr>
            <a:spLocks noGrp="1"/>
          </p:cNvSpPr>
          <p:nvPr>
            <p:ph type="sldNum" sz="quarter" idx="10"/>
          </p:nvPr>
        </p:nvSpPr>
        <p:spPr/>
        <p:txBody>
          <a:bodyPr/>
          <a:lstStyle/>
          <a:p>
            <a:fld id="{91348727-4FE3-4B69-8A50-226F7ABE9376}" type="slidenum">
              <a:rPr lang="en-AU" smtClean="0"/>
              <a:t>10</a:t>
            </a:fld>
            <a:endParaRPr lang="en-AU"/>
          </a:p>
        </p:txBody>
      </p:sp>
    </p:spTree>
    <p:extLst>
      <p:ext uri="{BB962C8B-B14F-4D97-AF65-F5344CB8AC3E}">
        <p14:creationId xmlns:p14="http://schemas.microsoft.com/office/powerpoint/2010/main" val="3145755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Failure can be a good thing, and it’s not something we should always avoid</a:t>
            </a:r>
          </a:p>
          <a:p>
            <a:endParaRPr lang="en-GB" dirty="0"/>
          </a:p>
          <a:p>
            <a:r>
              <a:rPr lang="en-GB" dirty="0"/>
              <a:t>Failure means that we’ve stepped outside our comfort zones and done something new.</a:t>
            </a:r>
          </a:p>
          <a:p>
            <a:endParaRPr lang="en-GB" dirty="0"/>
          </a:p>
          <a:p>
            <a:r>
              <a:rPr lang="en-GB" dirty="0"/>
              <a:t>If we don’t open ourselves up to failure, we miss the opportunity to try something new</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11</a:t>
            </a:fld>
            <a:endParaRPr lang="en-AU"/>
          </a:p>
        </p:txBody>
      </p:sp>
    </p:spTree>
    <p:extLst>
      <p:ext uri="{BB962C8B-B14F-4D97-AF65-F5344CB8AC3E}">
        <p14:creationId xmlns:p14="http://schemas.microsoft.com/office/powerpoint/2010/main" val="2763867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we can change the way we look at failure, it still often hurts when it happens. </a:t>
            </a:r>
          </a:p>
          <a:p>
            <a:endParaRPr lang="en-GB" dirty="0"/>
          </a:p>
          <a:p>
            <a:r>
              <a:rPr lang="en-GB" dirty="0"/>
              <a:t>I’ve faced failures many times, sometimes I jump straight back up the wall but sometimes it shakes you to your core and you don’t want to risk it again.</a:t>
            </a:r>
          </a:p>
          <a:p>
            <a:endParaRPr lang="en-GB" dirty="0"/>
          </a:p>
          <a:p>
            <a:r>
              <a:rPr lang="en-GB" dirty="0"/>
              <a:t>Thankfully there are a few things you can do to help make it easier.</a:t>
            </a:r>
          </a:p>
        </p:txBody>
      </p:sp>
      <p:sp>
        <p:nvSpPr>
          <p:cNvPr id="4" name="Slide Number Placeholder 3"/>
          <p:cNvSpPr>
            <a:spLocks noGrp="1"/>
          </p:cNvSpPr>
          <p:nvPr>
            <p:ph type="sldNum" sz="quarter" idx="10"/>
          </p:nvPr>
        </p:nvSpPr>
        <p:spPr/>
        <p:txBody>
          <a:bodyPr/>
          <a:lstStyle/>
          <a:p>
            <a:fld id="{91348727-4FE3-4B69-8A50-226F7ABE9376}" type="slidenum">
              <a:rPr lang="en-AU" smtClean="0"/>
              <a:t>12</a:t>
            </a:fld>
            <a:endParaRPr lang="en-AU"/>
          </a:p>
        </p:txBody>
      </p:sp>
    </p:spTree>
    <p:extLst>
      <p:ext uri="{BB962C8B-B14F-4D97-AF65-F5344CB8AC3E}">
        <p14:creationId xmlns:p14="http://schemas.microsoft.com/office/powerpoint/2010/main" val="605648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are important and community important.</a:t>
            </a:r>
          </a:p>
          <a:p>
            <a:endParaRPr lang="en-GB" dirty="0"/>
          </a:p>
          <a:p>
            <a:r>
              <a:rPr lang="en-GB" dirty="0"/>
              <a:t>In the past few years I’ve gone through many ups and downs, I’ve missed many holds, some personal and some professional.</a:t>
            </a:r>
          </a:p>
          <a:p>
            <a:endParaRPr lang="en-GB" dirty="0"/>
          </a:p>
          <a:p>
            <a:r>
              <a:rPr lang="en-GB" dirty="0"/>
              <a:t>But through it all I’ve had people by my side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few years ago I joined Fenders, a group in Perth for Front End Developers, and now I’m a co organiser for it.</a:t>
            </a:r>
          </a:p>
        </p:txBody>
      </p:sp>
      <p:sp>
        <p:nvSpPr>
          <p:cNvPr id="4" name="Slide Number Placeholder 3"/>
          <p:cNvSpPr>
            <a:spLocks noGrp="1"/>
          </p:cNvSpPr>
          <p:nvPr>
            <p:ph type="sldNum" sz="quarter" idx="10"/>
          </p:nvPr>
        </p:nvSpPr>
        <p:spPr/>
        <p:txBody>
          <a:bodyPr/>
          <a:lstStyle/>
          <a:p>
            <a:fld id="{91348727-4FE3-4B69-8A50-226F7ABE9376}" type="slidenum">
              <a:rPr lang="en-AU" smtClean="0"/>
              <a:t>13</a:t>
            </a:fld>
            <a:endParaRPr lang="en-AU"/>
          </a:p>
        </p:txBody>
      </p:sp>
    </p:spTree>
    <p:extLst>
      <p:ext uri="{BB962C8B-B14F-4D97-AF65-F5344CB8AC3E}">
        <p14:creationId xmlns:p14="http://schemas.microsoft.com/office/powerpoint/2010/main" val="228939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would not have made it through the past couple of years if it wasn’t for Fenders and the wonderful people in it.</a:t>
            </a:r>
          </a:p>
          <a:p>
            <a:endParaRPr lang="en-GB" dirty="0"/>
          </a:p>
          <a:p>
            <a:r>
              <a:rPr lang="en-GB" dirty="0"/>
              <a:t>Perth is blessed with a metric fuck-tonne of community groups and I highly recommend joining one (or all of them)</a:t>
            </a:r>
          </a:p>
          <a:p>
            <a:endParaRPr lang="en-GB" dirty="0"/>
          </a:p>
          <a:p>
            <a:r>
              <a:rPr lang="en-GB" dirty="0"/>
              <a:t>There’s always someone who’s been through a similar situation to you, and everyone else is there to offer support</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14</a:t>
            </a:fld>
            <a:endParaRPr lang="en-AU"/>
          </a:p>
        </p:txBody>
      </p:sp>
    </p:spTree>
    <p:extLst>
      <p:ext uri="{BB962C8B-B14F-4D97-AF65-F5344CB8AC3E}">
        <p14:creationId xmlns:p14="http://schemas.microsoft.com/office/powerpoint/2010/main" val="392404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something that’s always important in life and across a wide range of industries</a:t>
            </a:r>
          </a:p>
          <a:p>
            <a:endParaRPr lang="en-GB" dirty="0"/>
          </a:p>
          <a:p>
            <a:r>
              <a:rPr lang="en-GB" dirty="0"/>
              <a:t>This means learning from your mistakes and failures</a:t>
            </a:r>
          </a:p>
          <a:p>
            <a:endParaRPr lang="en-GB" dirty="0"/>
          </a:p>
          <a:p>
            <a:r>
              <a:rPr lang="en-GB" dirty="0"/>
              <a:t>But this is also important to prepare for failure</a:t>
            </a:r>
          </a:p>
          <a:p>
            <a:endParaRPr lang="en-GB" dirty="0"/>
          </a:p>
          <a:p>
            <a:r>
              <a:rPr lang="en-GB" dirty="0"/>
              <a:t>I take every opportunity I have to learn something new or to try something different</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15</a:t>
            </a:fld>
            <a:endParaRPr lang="en-AU"/>
          </a:p>
        </p:txBody>
      </p:sp>
    </p:spTree>
    <p:extLst>
      <p:ext uri="{BB962C8B-B14F-4D97-AF65-F5344CB8AC3E}">
        <p14:creationId xmlns:p14="http://schemas.microsoft.com/office/powerpoint/2010/main" val="1921180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Learning doesn’t just mean reading tutorials or doing something constructive either.</a:t>
            </a:r>
          </a:p>
          <a:p>
            <a:endParaRPr lang="en-GB" dirty="0"/>
          </a:p>
          <a:p>
            <a:r>
              <a:rPr lang="en-GB" dirty="0"/>
              <a:t>DO SOMETHING FUN!</a:t>
            </a:r>
          </a:p>
          <a:p>
            <a:endParaRPr lang="en-GB" dirty="0"/>
          </a:p>
          <a:p>
            <a:r>
              <a:rPr lang="en-GB" dirty="0"/>
              <a:t>When I was first looking for roles in the web, I made this game based on our D&amp;D group</a:t>
            </a:r>
          </a:p>
          <a:p>
            <a:endParaRPr lang="en-GB" dirty="0"/>
          </a:p>
          <a:p>
            <a:r>
              <a:rPr lang="en-GB" dirty="0"/>
              <a:t>It gave me something to add to my showcase and the novelty appealed to several people</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16</a:t>
            </a:fld>
            <a:endParaRPr lang="en-AU"/>
          </a:p>
        </p:txBody>
      </p:sp>
    </p:spTree>
    <p:extLst>
      <p:ext uri="{BB962C8B-B14F-4D97-AF65-F5344CB8AC3E}">
        <p14:creationId xmlns:p14="http://schemas.microsoft.com/office/powerpoint/2010/main" val="4144599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most important part</a:t>
            </a:r>
          </a:p>
          <a:p>
            <a:endParaRPr lang="en-GB" dirty="0"/>
          </a:p>
          <a:p>
            <a:r>
              <a:rPr lang="en-GB" dirty="0"/>
              <a:t>Sometimes you have a really important project that needs finishing or just want to put in another hour</a:t>
            </a:r>
          </a:p>
          <a:p>
            <a:endParaRPr lang="en-GB" dirty="0"/>
          </a:p>
          <a:p>
            <a:r>
              <a:rPr lang="en-GB" dirty="0"/>
              <a:t>I’ve done this before and trust me it doesn’t do well</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17</a:t>
            </a:fld>
            <a:endParaRPr lang="en-AU"/>
          </a:p>
        </p:txBody>
      </p:sp>
    </p:spTree>
    <p:extLst>
      <p:ext uri="{BB962C8B-B14F-4D97-AF65-F5344CB8AC3E}">
        <p14:creationId xmlns:p14="http://schemas.microsoft.com/office/powerpoint/2010/main" val="2999472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you’re looking after yourself first, otherwise you risk the failure hitting you harder</a:t>
            </a:r>
          </a:p>
          <a:p>
            <a:endParaRPr lang="en-GB" dirty="0"/>
          </a:p>
          <a:p>
            <a:r>
              <a:rPr lang="en-GB" dirty="0"/>
              <a:t>I’ve burnt out before and learned to recognise my own signs and take time out early</a:t>
            </a:r>
          </a:p>
          <a:p>
            <a:endParaRPr lang="en-GB" dirty="0"/>
          </a:p>
          <a:p>
            <a:r>
              <a:rPr lang="en-GB" dirty="0"/>
              <a:t>It’s ok to take a night off, and give yourself a little selfish time out</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18</a:t>
            </a:fld>
            <a:endParaRPr lang="en-AU"/>
          </a:p>
        </p:txBody>
      </p:sp>
    </p:spTree>
    <p:extLst>
      <p:ext uri="{BB962C8B-B14F-4D97-AF65-F5344CB8AC3E}">
        <p14:creationId xmlns:p14="http://schemas.microsoft.com/office/powerpoint/2010/main" val="1426530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Failure is a fact of life and important for learning</a:t>
            </a:r>
          </a:p>
          <a:p>
            <a:endParaRPr lang="en-GB" dirty="0"/>
          </a:p>
          <a:p>
            <a:r>
              <a:rPr lang="en-GB" dirty="0"/>
              <a:t>There’s nothing wrong with not getting it right the first time</a:t>
            </a:r>
          </a:p>
          <a:p>
            <a:endParaRPr lang="en-GB" dirty="0"/>
          </a:p>
          <a:p>
            <a:r>
              <a:rPr lang="en-GB" dirty="0"/>
              <a:t>So take the time to sit back and learn from the experience</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19</a:t>
            </a:fld>
            <a:endParaRPr lang="en-AU"/>
          </a:p>
        </p:txBody>
      </p:sp>
    </p:spTree>
    <p:extLst>
      <p:ext uri="{BB962C8B-B14F-4D97-AF65-F5344CB8AC3E}">
        <p14:creationId xmlns:p14="http://schemas.microsoft.com/office/powerpoint/2010/main" val="293497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Failure is an important part of life, and a chance for us to learn. Some of the best things in my life have been the result of failures.</a:t>
            </a:r>
          </a:p>
          <a:p>
            <a:endParaRPr lang="en-GB" dirty="0"/>
          </a:p>
          <a:p>
            <a:r>
              <a:rPr lang="en-GB" dirty="0"/>
              <a:t>After high school, I moved to Perth to study engineering</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2</a:t>
            </a:fld>
            <a:endParaRPr lang="en-AU"/>
          </a:p>
        </p:txBody>
      </p:sp>
    </p:spTree>
    <p:extLst>
      <p:ext uri="{BB962C8B-B14F-4D97-AF65-F5344CB8AC3E}">
        <p14:creationId xmlns:p14="http://schemas.microsoft.com/office/powerpoint/2010/main" val="3142427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don’t be afraid to jump for it again (but you know, if you just broke dev, maybe don’t do the exact same thing again)</a:t>
            </a:r>
          </a:p>
          <a:p>
            <a:endParaRPr lang="en-GB" dirty="0"/>
          </a:p>
          <a:p>
            <a:r>
              <a:rPr lang="en-GB" dirty="0"/>
              <a:t>And even more importantly, take the time away from work</a:t>
            </a:r>
          </a:p>
          <a:p>
            <a:endParaRPr lang="en-GB" dirty="0"/>
          </a:p>
          <a:p>
            <a:r>
              <a:rPr lang="en-GB" dirty="0"/>
              <a:t>Spend time in the community and with friends</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20</a:t>
            </a:fld>
            <a:endParaRPr lang="en-AU"/>
          </a:p>
        </p:txBody>
      </p:sp>
    </p:spTree>
    <p:extLst>
      <p:ext uri="{BB962C8B-B14F-4D97-AF65-F5344CB8AC3E}">
        <p14:creationId xmlns:p14="http://schemas.microsoft.com/office/powerpoint/2010/main" val="1718614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 after yourself</a:t>
            </a:r>
          </a:p>
          <a:p>
            <a:endParaRPr lang="en-GB" dirty="0"/>
          </a:p>
          <a:p>
            <a:r>
              <a:rPr lang="en-GB" dirty="0"/>
              <a:t>Don’t be afraid to ask for help or admit you’re not ok</a:t>
            </a:r>
          </a:p>
          <a:p>
            <a:endParaRPr lang="en-GB" dirty="0"/>
          </a:p>
          <a:p>
            <a:r>
              <a:rPr lang="en-GB" dirty="0"/>
              <a:t>And take a break when you need it</a:t>
            </a:r>
          </a:p>
          <a:p>
            <a:endParaRPr lang="en-GB" dirty="0"/>
          </a:p>
          <a:p>
            <a:r>
              <a:rPr lang="en-GB" dirty="0"/>
              <a:t>Don’t be afraid of failure, it may become a funny story one day, or at least a funny story</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21</a:t>
            </a:fld>
            <a:endParaRPr lang="en-AU"/>
          </a:p>
        </p:txBody>
      </p:sp>
    </p:spTree>
    <p:extLst>
      <p:ext uri="{BB962C8B-B14F-4D97-AF65-F5344CB8AC3E}">
        <p14:creationId xmlns:p14="http://schemas.microsoft.com/office/powerpoint/2010/main" val="1269443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my first year, I failed one unit per semester, and then in my second year I failed 2 units per semester. Surprisingly I passed everything in my final semester, but then I finally learnt something very important</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3</a:t>
            </a:fld>
            <a:endParaRPr lang="en-AU"/>
          </a:p>
        </p:txBody>
      </p:sp>
    </p:spTree>
    <p:extLst>
      <p:ext uri="{BB962C8B-B14F-4D97-AF65-F5344CB8AC3E}">
        <p14:creationId xmlns:p14="http://schemas.microsoft.com/office/powerpoint/2010/main" val="1051634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took me almost 2 and a half years but I (eventually learnt a lesson from my failures), and because of this I also discovered a job much better suited to me, that I love more than I could possibly imagine</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4</a:t>
            </a:fld>
            <a:endParaRPr lang="en-AU"/>
          </a:p>
        </p:txBody>
      </p:sp>
    </p:spTree>
    <p:extLst>
      <p:ext uri="{BB962C8B-B14F-4D97-AF65-F5344CB8AC3E}">
        <p14:creationId xmlns:p14="http://schemas.microsoft.com/office/powerpoint/2010/main" val="1544469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think that failure is a lot like rock climbing, there are often times when you need to jump for a hold. And sometimes you miss and fall back into the harness and that’s ok. It gives you an opportunity to sit back and take a look at where you were and what happened. You can learn from it</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5</a:t>
            </a:fld>
            <a:endParaRPr lang="en-AU"/>
          </a:p>
        </p:txBody>
      </p:sp>
    </p:spTree>
    <p:extLst>
      <p:ext uri="{BB962C8B-B14F-4D97-AF65-F5344CB8AC3E}">
        <p14:creationId xmlns:p14="http://schemas.microsoft.com/office/powerpoint/2010/main" val="1610256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 years ago I took a huge leap and started working in the web full time, and although there are a few holds I’ve missed along the way, I’m thankful every day that I took the chance and thankful for all the other chances I’ve taken along the way</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6</a:t>
            </a:fld>
            <a:endParaRPr lang="en-AU"/>
          </a:p>
        </p:txBody>
      </p:sp>
    </p:spTree>
    <p:extLst>
      <p:ext uri="{BB962C8B-B14F-4D97-AF65-F5344CB8AC3E}">
        <p14:creationId xmlns:p14="http://schemas.microsoft.com/office/powerpoint/2010/main" val="332362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Failure, say it to yourself, even the word seems to have negative connotations, it just sounds bad.</a:t>
            </a:r>
          </a:p>
          <a:p>
            <a:endParaRPr lang="en-GB" dirty="0"/>
          </a:p>
          <a:p>
            <a:r>
              <a:rPr lang="en-GB" dirty="0"/>
              <a:t>We need to change the way we look at failure, the way we address it, the way we use the word failure. Why does it have to be a negative thing?</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7</a:t>
            </a:fld>
            <a:endParaRPr lang="en-AU"/>
          </a:p>
        </p:txBody>
      </p:sp>
    </p:spTree>
    <p:extLst>
      <p:ext uri="{BB962C8B-B14F-4D97-AF65-F5344CB8AC3E}">
        <p14:creationId xmlns:p14="http://schemas.microsoft.com/office/powerpoint/2010/main" val="166638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mean, how often do you really trust success? How many times have you run a test and compiled your code, gotten no errors and completely trusted it?</a:t>
            </a:r>
          </a:p>
          <a:p>
            <a:endParaRPr lang="en-GB" dirty="0"/>
          </a:p>
          <a:p>
            <a:r>
              <a:rPr lang="en-GB" dirty="0"/>
              <a:t>Recently I migrated a simple Wordpress site from one host to another and it worked perfectly. Except it didn’t, the site worked, but the entire admin console was broken, the migration ended up taking me a week and the site was completely offline for a while.</a:t>
            </a:r>
          </a:p>
        </p:txBody>
      </p:sp>
      <p:sp>
        <p:nvSpPr>
          <p:cNvPr id="4" name="Slide Number Placeholder 3"/>
          <p:cNvSpPr>
            <a:spLocks noGrp="1"/>
          </p:cNvSpPr>
          <p:nvPr>
            <p:ph type="sldNum" sz="quarter" idx="10"/>
          </p:nvPr>
        </p:nvSpPr>
        <p:spPr/>
        <p:txBody>
          <a:bodyPr/>
          <a:lstStyle/>
          <a:p>
            <a:fld id="{91348727-4FE3-4B69-8A50-226F7ABE9376}" type="slidenum">
              <a:rPr lang="en-AU" smtClean="0"/>
              <a:t>8</a:t>
            </a:fld>
            <a:endParaRPr lang="en-AU"/>
          </a:p>
        </p:txBody>
      </p:sp>
    </p:spTree>
    <p:extLst>
      <p:ext uri="{BB962C8B-B14F-4D97-AF65-F5344CB8AC3E}">
        <p14:creationId xmlns:p14="http://schemas.microsoft.com/office/powerpoint/2010/main" val="3547683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 previous job I broke the dev server, who else has done that? Well I did that on my second day at my first development job.</a:t>
            </a:r>
          </a:p>
          <a:p>
            <a:endParaRPr lang="en-GB" dirty="0"/>
          </a:p>
          <a:p>
            <a:r>
              <a:rPr lang="en-GB" dirty="0"/>
              <a:t>Needless to say I was freaking out, it was only my second day but I’d taken an entire server offline.</a:t>
            </a:r>
          </a:p>
          <a:p>
            <a:endParaRPr lang="en-GB" dirty="0"/>
          </a:p>
          <a:p>
            <a:r>
              <a:rPr lang="en-GB" dirty="0"/>
              <a:t>Thankfully, I found out our team didn’t have failures</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9</a:t>
            </a:fld>
            <a:endParaRPr lang="en-AU"/>
          </a:p>
        </p:txBody>
      </p:sp>
    </p:spTree>
    <p:extLst>
      <p:ext uri="{BB962C8B-B14F-4D97-AF65-F5344CB8AC3E}">
        <p14:creationId xmlns:p14="http://schemas.microsoft.com/office/powerpoint/2010/main" val="1911472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CBD5-DACB-457F-A9A1-8DCFB9BD2D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56E0F79-7F78-486D-9D84-3E8E480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4DE2AC4-CA43-46B6-860D-8B7132048CE9}"/>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5" name="Footer Placeholder 4">
            <a:extLst>
              <a:ext uri="{FF2B5EF4-FFF2-40B4-BE49-F238E27FC236}">
                <a16:creationId xmlns:a16="http://schemas.microsoft.com/office/drawing/2014/main" id="{5F612194-6FB3-4919-90F1-F87AEC07633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33A2F50-81A1-41D9-A2F0-E2E78C2690C6}"/>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076041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6B2D-7DE0-4678-88E5-FBEF2F00473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B6A7B09-DCF2-4E37-8EE8-AE0AAE9851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0F8961-5493-460E-92FE-99CF175EEA0D}"/>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5" name="Footer Placeholder 4">
            <a:extLst>
              <a:ext uri="{FF2B5EF4-FFF2-40B4-BE49-F238E27FC236}">
                <a16:creationId xmlns:a16="http://schemas.microsoft.com/office/drawing/2014/main" id="{5DBCFD5F-96E3-45C0-80B2-6F50404B8F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95EE59-7C25-497B-BC7A-186B739732AE}"/>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68308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62F08E-6332-4D17-A341-BD25BC57D6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77DDEAC-EA7D-44CD-B508-F7EBD19EA2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AD86038-F393-4109-8642-1F9789043A4F}"/>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5" name="Footer Placeholder 4">
            <a:extLst>
              <a:ext uri="{FF2B5EF4-FFF2-40B4-BE49-F238E27FC236}">
                <a16:creationId xmlns:a16="http://schemas.microsoft.com/office/drawing/2014/main" id="{940D4F2C-148B-4E50-89C7-729DF8ABCB5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4AD0C7-88D2-4E4E-B74B-5944303AA834}"/>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292603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EAA-37C8-4ED3-B746-623500F224C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7402CF-1E18-4763-A1F3-E430DCFB84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624533-9636-435B-B1DB-355A4638BCDC}"/>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5" name="Footer Placeholder 4">
            <a:extLst>
              <a:ext uri="{FF2B5EF4-FFF2-40B4-BE49-F238E27FC236}">
                <a16:creationId xmlns:a16="http://schemas.microsoft.com/office/drawing/2014/main" id="{1FCE33C9-C2BC-44D8-85D2-FC02FA243DF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740FD51-38D7-439F-9624-18097B6FC84D}"/>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1333210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1FD7-2C7A-4838-8C04-A5181A24A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78E32FC-CAA5-43F3-8C4B-2270AB1654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3F657B-1387-47CD-AC32-B7E3A184CF5B}"/>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5" name="Footer Placeholder 4">
            <a:extLst>
              <a:ext uri="{FF2B5EF4-FFF2-40B4-BE49-F238E27FC236}">
                <a16:creationId xmlns:a16="http://schemas.microsoft.com/office/drawing/2014/main" id="{B6AA19EA-F82A-4F3F-BFC8-91EEC5BD542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C35FF8D-4166-4C94-B649-3833F94DCDF7}"/>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834453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5BB2-B415-4C70-910E-2C3CF674803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78CA22C-5F6F-43F8-8FF9-089E7B6B2B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CBAC0C5-9D47-4C8A-B560-390342ECD9D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5E10FA5-9760-48F2-AB0F-648CCB939A27}"/>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6" name="Footer Placeholder 5">
            <a:extLst>
              <a:ext uri="{FF2B5EF4-FFF2-40B4-BE49-F238E27FC236}">
                <a16:creationId xmlns:a16="http://schemas.microsoft.com/office/drawing/2014/main" id="{D115739A-F5CC-4D76-8C2C-572229D303B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653BD70-9EC5-4F17-BB29-B66A4F0C30A3}"/>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92507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C265-2CC8-43D1-B0C6-9FB4138EABB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961893E-CA44-477F-AAB0-F14B6A21E0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CA8A63C-B10A-4EFA-953C-78667271A7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6E42BBF-BAD9-4DEE-9825-48982162D0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AF373F-A2BC-407C-8ABD-44540D05F6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211E8D5E-7F79-4906-A9BF-96374F16415D}"/>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8" name="Footer Placeholder 7">
            <a:extLst>
              <a:ext uri="{FF2B5EF4-FFF2-40B4-BE49-F238E27FC236}">
                <a16:creationId xmlns:a16="http://schemas.microsoft.com/office/drawing/2014/main" id="{145DBDFF-ED0D-401F-9EA1-3789E6BDAC2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EE814E5-54FE-4098-BDB6-76D8BED6F7BF}"/>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11752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B16BE-495D-4B4B-B776-BCAE4988992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502FE13-71A0-4696-8CA3-4A4D9672AEB0}"/>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4" name="Footer Placeholder 3">
            <a:extLst>
              <a:ext uri="{FF2B5EF4-FFF2-40B4-BE49-F238E27FC236}">
                <a16:creationId xmlns:a16="http://schemas.microsoft.com/office/drawing/2014/main" id="{88150678-BBBA-402D-AFEC-129180C81E3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F0E6650-1DF8-4C8F-A4C5-C2769691F678}"/>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855859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E758D-A6F2-4D5F-BFB9-70FFC2E63E87}"/>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3" name="Footer Placeholder 2">
            <a:extLst>
              <a:ext uri="{FF2B5EF4-FFF2-40B4-BE49-F238E27FC236}">
                <a16:creationId xmlns:a16="http://schemas.microsoft.com/office/drawing/2014/main" id="{43A30485-D8CD-40A2-9622-437A73EF54C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FE76A1A-4C83-4EA1-B3FF-BBB79220993C}"/>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400755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3D5A-952F-49C1-B9A5-3255F8336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8C95557-3D01-4513-BE39-14E55EFE12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EABEE87-AA72-48A9-BCEB-D6424FAEF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DB927B-D6D4-4170-9A18-84B4DDB195F9}"/>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6" name="Footer Placeholder 5">
            <a:extLst>
              <a:ext uri="{FF2B5EF4-FFF2-40B4-BE49-F238E27FC236}">
                <a16:creationId xmlns:a16="http://schemas.microsoft.com/office/drawing/2014/main" id="{1C8FFD47-608A-4BD1-8C7D-F9A19C7DF34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CEEFC03-BA90-410D-B31B-707AE173B693}"/>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123848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ABAC-1245-4132-9F17-05561D05F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4BCC3FB-2BA8-475F-8ABA-9C44B7DBD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F302FD6-B926-4152-BAB5-0BD461766C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75EDEC-ADAC-4594-B127-9B0335C9FE2F}"/>
              </a:ext>
            </a:extLst>
          </p:cNvPr>
          <p:cNvSpPr>
            <a:spLocks noGrp="1"/>
          </p:cNvSpPr>
          <p:nvPr>
            <p:ph type="dt" sz="half" idx="10"/>
          </p:nvPr>
        </p:nvSpPr>
        <p:spPr/>
        <p:txBody>
          <a:bodyPr/>
          <a:lstStyle/>
          <a:p>
            <a:fld id="{3A9EFC20-3879-4A15-BDDD-CD0B29A94922}" type="datetimeFigureOut">
              <a:rPr lang="en-AU" smtClean="0"/>
              <a:t>5/08/2018</a:t>
            </a:fld>
            <a:endParaRPr lang="en-AU"/>
          </a:p>
        </p:txBody>
      </p:sp>
      <p:sp>
        <p:nvSpPr>
          <p:cNvPr id="6" name="Footer Placeholder 5">
            <a:extLst>
              <a:ext uri="{FF2B5EF4-FFF2-40B4-BE49-F238E27FC236}">
                <a16:creationId xmlns:a16="http://schemas.microsoft.com/office/drawing/2014/main" id="{351D1E62-34CE-4B30-AA14-B8232492792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CC314BB-3ED9-4ACB-91E3-857AA150B949}"/>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2529604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D2CDC-FB63-4A10-B0BE-4E467A887E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4936BB3-5F49-43C4-A08A-10B4AC6F69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5BC4384-2E61-4A83-926B-07904FE472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EFC20-3879-4A15-BDDD-CD0B29A94922}" type="datetimeFigureOut">
              <a:rPr lang="en-AU" smtClean="0"/>
              <a:t>5/08/2018</a:t>
            </a:fld>
            <a:endParaRPr lang="en-AU"/>
          </a:p>
        </p:txBody>
      </p:sp>
      <p:sp>
        <p:nvSpPr>
          <p:cNvPr id="5" name="Footer Placeholder 4">
            <a:extLst>
              <a:ext uri="{FF2B5EF4-FFF2-40B4-BE49-F238E27FC236}">
                <a16:creationId xmlns:a16="http://schemas.microsoft.com/office/drawing/2014/main" id="{C33251EA-B504-491D-A91C-2F39B1A36B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DD9BED8-F445-41DF-96C7-9C52C9AB60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6CA53-D970-4516-BF95-03EA5B47A51F}" type="slidenum">
              <a:rPr lang="en-AU" smtClean="0"/>
              <a:t>‹#›</a:t>
            </a:fld>
            <a:endParaRPr lang="en-AU"/>
          </a:p>
        </p:txBody>
      </p:sp>
    </p:spTree>
    <p:extLst>
      <p:ext uri="{BB962C8B-B14F-4D97-AF65-F5344CB8AC3E}">
        <p14:creationId xmlns:p14="http://schemas.microsoft.com/office/powerpoint/2010/main" val="624393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witter.com/ACSWAofficial" TargetMode="Externa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twitter.com/ACSWAofficial" TargetMode="External"/><Relationship Id="rId5" Type="http://schemas.openxmlformats.org/officeDocument/2006/relationships/image" Target="../media/image1.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twitter.com/ACSWAofficial" TargetMode="External"/><Relationship Id="rId5" Type="http://schemas.openxmlformats.org/officeDocument/2006/relationships/image" Target="../media/image1.png"/><Relationship Id="rId4" Type="http://schemas.openxmlformats.org/officeDocument/2006/relationships/image" Target="../media/image7.gif"/></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audio" Target="../media/audio2.wav"/><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twitter.com/ACSWAofficial"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audio" Target="../media/audio1.wav"/><Relationship Id="rId4" Type="http://schemas.openxmlformats.org/officeDocument/2006/relationships/notesSlide" Target="../notesSlides/notesSlide5.xml"/><Relationship Id="rId9"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gif"/><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audio1.wav"/><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twitter.com/ACSWAofficial"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3316-38F9-413E-B464-7A40340E77B3}"/>
              </a:ext>
            </a:extLst>
          </p:cNvPr>
          <p:cNvSpPr>
            <a:spLocks noGrp="1"/>
          </p:cNvSpPr>
          <p:nvPr>
            <p:ph type="ctrTitle"/>
          </p:nvPr>
        </p:nvSpPr>
        <p:spPr/>
        <p:txBody>
          <a:bodyPr/>
          <a:lstStyle/>
          <a:p>
            <a:r>
              <a:rPr lang="en-AU" dirty="0">
                <a:solidFill>
                  <a:schemeClr val="bg1"/>
                </a:solidFill>
              </a:rPr>
              <a:t>The Art of Failure</a:t>
            </a:r>
          </a:p>
        </p:txBody>
      </p:sp>
      <p:sp>
        <p:nvSpPr>
          <p:cNvPr id="3" name="Subtitle 2">
            <a:extLst>
              <a:ext uri="{FF2B5EF4-FFF2-40B4-BE49-F238E27FC236}">
                <a16:creationId xmlns:a16="http://schemas.microsoft.com/office/drawing/2014/main" id="{D63AB5D0-3EB0-4970-ACD5-EA9623808886}"/>
              </a:ext>
            </a:extLst>
          </p:cNvPr>
          <p:cNvSpPr>
            <a:spLocks noGrp="1"/>
          </p:cNvSpPr>
          <p:nvPr>
            <p:ph type="subTitle" idx="1"/>
          </p:nvPr>
        </p:nvSpPr>
        <p:spPr/>
        <p:txBody>
          <a:bodyPr/>
          <a:lstStyle/>
          <a:p>
            <a:r>
              <a:rPr lang="en-AU" dirty="0">
                <a:solidFill>
                  <a:schemeClr val="bg1"/>
                </a:solidFill>
              </a:rPr>
              <a:t>Amy Kapernick</a:t>
            </a:r>
          </a:p>
          <a:p>
            <a:r>
              <a:rPr lang="en-AU" dirty="0">
                <a:solidFill>
                  <a:schemeClr val="bg1"/>
                </a:solidFill>
              </a:rPr>
              <a:t>@</a:t>
            </a:r>
            <a:r>
              <a:rPr lang="en-AU" dirty="0" err="1">
                <a:solidFill>
                  <a:schemeClr val="bg1"/>
                </a:solidFill>
              </a:rPr>
              <a:t>amys_kapers</a:t>
            </a:r>
            <a:endParaRPr lang="en-AU" dirty="0">
              <a:solidFill>
                <a:schemeClr val="bg1"/>
              </a:solidFill>
            </a:endParaRPr>
          </a:p>
        </p:txBody>
      </p:sp>
      <p:pic>
        <p:nvPicPr>
          <p:cNvPr id="5" name="Picture 4" descr="A picture containing transport, aircraft, balloon&#10;&#10;Description generated with very high confidence">
            <a:extLst>
              <a:ext uri="{FF2B5EF4-FFF2-40B4-BE49-F238E27FC236}">
                <a16:creationId xmlns:a16="http://schemas.microsoft.com/office/drawing/2014/main" id="{A4E6520D-4186-4C5C-9694-5B51417EB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 y="209298"/>
            <a:ext cx="3020574" cy="3182118"/>
          </a:xfrm>
          <a:prstGeom prst="rect">
            <a:avLst/>
          </a:prstGeom>
        </p:spPr>
      </p:pic>
      <p:sp>
        <p:nvSpPr>
          <p:cNvPr id="6" name="Rectangle 5">
            <a:extLst>
              <a:ext uri="{FF2B5EF4-FFF2-40B4-BE49-F238E27FC236}">
                <a16:creationId xmlns:a16="http://schemas.microsoft.com/office/drawing/2014/main" id="{D1FFEDEC-8C08-419A-8E2D-442ED2D53142}"/>
              </a:ext>
            </a:extLst>
          </p:cNvPr>
          <p:cNvSpPr/>
          <p:nvPr/>
        </p:nvSpPr>
        <p:spPr>
          <a:xfrm>
            <a:off x="247685" y="6380296"/>
            <a:ext cx="2491259" cy="369332"/>
          </a:xfrm>
          <a:prstGeom prst="rect">
            <a:avLst/>
          </a:prstGeom>
        </p:spPr>
        <p:txBody>
          <a:bodyPr wrap="none">
            <a:spAutoFit/>
          </a:bodyPr>
          <a:lstStyle/>
          <a:p>
            <a:r>
              <a:rPr lang="en-AU" dirty="0">
                <a:solidFill>
                  <a:schemeClr val="bg1"/>
                </a:solidFill>
              </a:rPr>
              <a:t>#ACSW </a:t>
            </a:r>
            <a:r>
              <a:rPr lang="en-AU" b="1" dirty="0">
                <a:solidFill>
                  <a:schemeClr val="bg1"/>
                </a:solidFill>
              </a:rPr>
              <a:t>@</a:t>
            </a:r>
            <a:r>
              <a:rPr lang="en-AU" dirty="0">
                <a:solidFill>
                  <a:schemeClr val="bg1"/>
                </a:solidFill>
              </a:rPr>
              <a:t>ACSWAofficial</a:t>
            </a:r>
            <a:r>
              <a:rPr lang="en-AU" b="1" dirty="0">
                <a:solidFill>
                  <a:schemeClr val="bg1"/>
                </a:solidFill>
                <a:hlinkClick r:id="rId4"/>
              </a:rPr>
              <a:t> </a:t>
            </a:r>
            <a:endParaRPr lang="en-AU" dirty="0">
              <a:solidFill>
                <a:schemeClr val="bg1"/>
              </a:solidFill>
            </a:endParaRPr>
          </a:p>
        </p:txBody>
      </p:sp>
    </p:spTree>
    <p:extLst>
      <p:ext uri="{BB962C8B-B14F-4D97-AF65-F5344CB8AC3E}">
        <p14:creationId xmlns:p14="http://schemas.microsoft.com/office/powerpoint/2010/main" val="2308291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373138-908D-45D2-A055-378D57939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8990"/>
            <a:ext cx="12192000" cy="9144000"/>
          </a:xfrm>
          <a:prstGeom prst="rect">
            <a:avLst/>
          </a:prstGeom>
        </p:spPr>
      </p:pic>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6"/>
              </a:rPr>
              <a:t> </a:t>
            </a:r>
            <a:endParaRPr lang="en-AU" dirty="0">
              <a:solidFill>
                <a:schemeClr val="bg1"/>
              </a:solidFill>
            </a:endParaRPr>
          </a:p>
        </p:txBody>
      </p:sp>
      <p:sp>
        <p:nvSpPr>
          <p:cNvPr id="7" name="TextBox 6">
            <a:extLst>
              <a:ext uri="{FF2B5EF4-FFF2-40B4-BE49-F238E27FC236}">
                <a16:creationId xmlns:a16="http://schemas.microsoft.com/office/drawing/2014/main" id="{C9C7D13B-36D6-4ABE-859D-C7ED45B67605}"/>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12</a:t>
            </a:r>
          </a:p>
        </p:txBody>
      </p:sp>
    </p:spTree>
    <p:extLst>
      <p:ext uri="{BB962C8B-B14F-4D97-AF65-F5344CB8AC3E}">
        <p14:creationId xmlns:p14="http://schemas.microsoft.com/office/powerpoint/2010/main" val="1690750623"/>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7" name="click.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828431" y="2766218"/>
            <a:ext cx="10515600" cy="1325563"/>
          </a:xfrm>
        </p:spPr>
        <p:txBody>
          <a:bodyPr>
            <a:normAutofit/>
          </a:bodyPr>
          <a:lstStyle/>
          <a:p>
            <a:pPr algn="ctr"/>
            <a:r>
              <a:rPr lang="en-GB" sz="7200" dirty="0">
                <a:solidFill>
                  <a:schemeClr val="bg1"/>
                </a:solidFill>
              </a:rPr>
              <a:t>Embrace Failure</a:t>
            </a:r>
            <a:endParaRPr lang="en-AU" sz="7200"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8FCBCB39-AB96-4452-B5D1-4208BDAA12A8}"/>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11</a:t>
            </a:r>
          </a:p>
        </p:txBody>
      </p:sp>
    </p:spTree>
    <p:extLst>
      <p:ext uri="{BB962C8B-B14F-4D97-AF65-F5344CB8AC3E}">
        <p14:creationId xmlns:p14="http://schemas.microsoft.com/office/powerpoint/2010/main" val="1200405052"/>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838200" y="2766218"/>
            <a:ext cx="10515600" cy="1325563"/>
          </a:xfrm>
        </p:spPr>
        <p:txBody>
          <a:bodyPr>
            <a:normAutofit/>
          </a:bodyPr>
          <a:lstStyle/>
          <a:p>
            <a:pPr algn="ctr"/>
            <a:r>
              <a:rPr lang="en-GB" sz="6600" dirty="0">
                <a:solidFill>
                  <a:schemeClr val="bg1"/>
                </a:solidFill>
              </a:rPr>
              <a:t>Failure is hard</a:t>
            </a:r>
            <a:endParaRPr lang="en-AU" sz="6600"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CACDFBA2-D175-4453-8479-7CEF1C986AF4}"/>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10</a:t>
            </a:r>
          </a:p>
        </p:txBody>
      </p:sp>
    </p:spTree>
    <p:extLst>
      <p:ext uri="{BB962C8B-B14F-4D97-AF65-F5344CB8AC3E}">
        <p14:creationId xmlns:p14="http://schemas.microsoft.com/office/powerpoint/2010/main" val="3402961139"/>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838200" y="2505854"/>
            <a:ext cx="10515600" cy="1846292"/>
          </a:xfrm>
        </p:spPr>
        <p:txBody>
          <a:bodyPr>
            <a:normAutofit/>
          </a:bodyPr>
          <a:lstStyle/>
          <a:p>
            <a:pPr algn="ctr"/>
            <a:r>
              <a:rPr lang="en-GB" sz="8000" dirty="0">
                <a:solidFill>
                  <a:schemeClr val="bg1"/>
                </a:solidFill>
              </a:rPr>
              <a:t>People</a:t>
            </a:r>
            <a:endParaRPr lang="en-AU" sz="8000"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CD594CE6-6CAF-4215-8C69-31C26534E414}"/>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9</a:t>
            </a:r>
          </a:p>
        </p:txBody>
      </p:sp>
    </p:spTree>
    <p:extLst>
      <p:ext uri="{BB962C8B-B14F-4D97-AF65-F5344CB8AC3E}">
        <p14:creationId xmlns:p14="http://schemas.microsoft.com/office/powerpoint/2010/main" val="76644588"/>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775677" y="2766218"/>
            <a:ext cx="10515600" cy="1325563"/>
          </a:xfrm>
        </p:spPr>
        <p:txBody>
          <a:bodyPr>
            <a:normAutofit/>
          </a:bodyPr>
          <a:lstStyle/>
          <a:p>
            <a:pPr algn="ctr"/>
            <a:r>
              <a:rPr lang="en-GB" sz="6000" dirty="0">
                <a:solidFill>
                  <a:schemeClr val="bg1"/>
                </a:solidFill>
              </a:rPr>
              <a:t>Join a Community Group</a:t>
            </a:r>
            <a:endParaRPr lang="en-AU" sz="6000"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482995CF-438C-4E29-AFF1-C090315C3235}"/>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8</a:t>
            </a:r>
          </a:p>
        </p:txBody>
      </p:sp>
    </p:spTree>
    <p:extLst>
      <p:ext uri="{BB962C8B-B14F-4D97-AF65-F5344CB8AC3E}">
        <p14:creationId xmlns:p14="http://schemas.microsoft.com/office/powerpoint/2010/main" val="4219894239"/>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838200" y="2766218"/>
            <a:ext cx="10515600" cy="1325563"/>
          </a:xfrm>
        </p:spPr>
        <p:txBody>
          <a:bodyPr>
            <a:normAutofit/>
          </a:bodyPr>
          <a:lstStyle/>
          <a:p>
            <a:pPr algn="ctr"/>
            <a:r>
              <a:rPr lang="en-GB" sz="7200" dirty="0">
                <a:solidFill>
                  <a:schemeClr val="bg1"/>
                </a:solidFill>
              </a:rPr>
              <a:t>Learn</a:t>
            </a:r>
            <a:endParaRPr lang="en-AU" sz="7200"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D3713042-F65E-463F-803A-13DE3F10F794}"/>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7</a:t>
            </a:r>
          </a:p>
        </p:txBody>
      </p:sp>
    </p:spTree>
    <p:extLst>
      <p:ext uri="{BB962C8B-B14F-4D97-AF65-F5344CB8AC3E}">
        <p14:creationId xmlns:p14="http://schemas.microsoft.com/office/powerpoint/2010/main" val="3664455975"/>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52E3367-56B5-4760-B55B-C4AD5F1E630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19501" y="103499"/>
            <a:ext cx="6752998" cy="6119905"/>
          </a:xfrm>
        </p:spPr>
      </p:pic>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6"/>
              </a:rPr>
              <a:t> </a:t>
            </a:r>
            <a:endParaRPr lang="en-AU" dirty="0">
              <a:solidFill>
                <a:schemeClr val="bg1"/>
              </a:solidFill>
            </a:endParaRPr>
          </a:p>
        </p:txBody>
      </p:sp>
      <p:sp>
        <p:nvSpPr>
          <p:cNvPr id="7" name="TextBox 6">
            <a:extLst>
              <a:ext uri="{FF2B5EF4-FFF2-40B4-BE49-F238E27FC236}">
                <a16:creationId xmlns:a16="http://schemas.microsoft.com/office/drawing/2014/main" id="{769E853E-333B-4F5A-998C-C01CC34ED4C2}"/>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6</a:t>
            </a:r>
          </a:p>
        </p:txBody>
      </p:sp>
    </p:spTree>
    <p:extLst>
      <p:ext uri="{BB962C8B-B14F-4D97-AF65-F5344CB8AC3E}">
        <p14:creationId xmlns:p14="http://schemas.microsoft.com/office/powerpoint/2010/main" val="3364128461"/>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7" name="click.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3D29DD41-5776-4FBD-8218-FC13491050A4}"/>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5</a:t>
            </a:r>
          </a:p>
        </p:txBody>
      </p:sp>
      <p:sp>
        <p:nvSpPr>
          <p:cNvPr id="8" name="Title 1">
            <a:extLst>
              <a:ext uri="{FF2B5EF4-FFF2-40B4-BE49-F238E27FC236}">
                <a16:creationId xmlns:a16="http://schemas.microsoft.com/office/drawing/2014/main" id="{0BB748DF-1B4F-41E3-BF7A-87574163E575}"/>
              </a:ext>
            </a:extLst>
          </p:cNvPr>
          <p:cNvSpPr>
            <a:spLocks noGrp="1"/>
          </p:cNvSpPr>
          <p:nvPr>
            <p:ph type="title"/>
          </p:nvPr>
        </p:nvSpPr>
        <p:spPr>
          <a:xfrm>
            <a:off x="838200" y="2766218"/>
            <a:ext cx="10515600" cy="1325563"/>
          </a:xfrm>
        </p:spPr>
        <p:txBody>
          <a:bodyPr>
            <a:normAutofit/>
          </a:bodyPr>
          <a:lstStyle/>
          <a:p>
            <a:pPr algn="ctr"/>
            <a:r>
              <a:rPr lang="en-GB" sz="7200" dirty="0">
                <a:solidFill>
                  <a:schemeClr val="bg1"/>
                </a:solidFill>
              </a:rPr>
              <a:t>You</a:t>
            </a:r>
            <a:endParaRPr lang="en-AU" sz="7200" dirty="0">
              <a:solidFill>
                <a:schemeClr val="bg1"/>
              </a:solidFill>
            </a:endParaRPr>
          </a:p>
        </p:txBody>
      </p:sp>
    </p:spTree>
    <p:extLst>
      <p:ext uri="{BB962C8B-B14F-4D97-AF65-F5344CB8AC3E}">
        <p14:creationId xmlns:p14="http://schemas.microsoft.com/office/powerpoint/2010/main" val="2542721607"/>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775677" y="2766218"/>
            <a:ext cx="10515600" cy="1325563"/>
          </a:xfrm>
        </p:spPr>
        <p:txBody>
          <a:bodyPr/>
          <a:lstStyle/>
          <a:p>
            <a:pPr algn="ctr"/>
            <a:r>
              <a:rPr lang="en-GB" dirty="0">
                <a:solidFill>
                  <a:schemeClr val="bg1"/>
                </a:solidFill>
              </a:rPr>
              <a:t>Take a break - trust me</a:t>
            </a:r>
            <a:endParaRPr lang="en-AU"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FE22710A-441E-4478-AEDF-9704858214EC}"/>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4</a:t>
            </a:r>
          </a:p>
        </p:txBody>
      </p:sp>
    </p:spTree>
    <p:extLst>
      <p:ext uri="{BB962C8B-B14F-4D97-AF65-F5344CB8AC3E}">
        <p14:creationId xmlns:p14="http://schemas.microsoft.com/office/powerpoint/2010/main" val="819642618"/>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838200" y="2766218"/>
            <a:ext cx="10515600" cy="1325563"/>
          </a:xfrm>
        </p:spPr>
        <p:txBody>
          <a:bodyPr/>
          <a:lstStyle/>
          <a:p>
            <a:pPr algn="ctr"/>
            <a:r>
              <a:rPr lang="en-GB" dirty="0">
                <a:solidFill>
                  <a:schemeClr val="bg1"/>
                </a:solidFill>
              </a:rPr>
              <a:t>Fail - it’s ok</a:t>
            </a:r>
            <a:endParaRPr lang="en-AU"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9337F1C1-E395-4AF1-9A23-E33A3BF7A67F}"/>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3</a:t>
            </a:r>
          </a:p>
        </p:txBody>
      </p:sp>
    </p:spTree>
    <p:extLst>
      <p:ext uri="{BB962C8B-B14F-4D97-AF65-F5344CB8AC3E}">
        <p14:creationId xmlns:p14="http://schemas.microsoft.com/office/powerpoint/2010/main" val="133388766"/>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838200" y="2418977"/>
            <a:ext cx="10515600" cy="1325563"/>
          </a:xfrm>
        </p:spPr>
        <p:txBody>
          <a:bodyPr/>
          <a:lstStyle/>
          <a:p>
            <a:pPr algn="ctr"/>
            <a:r>
              <a:rPr lang="en-GB" dirty="0">
                <a:solidFill>
                  <a:schemeClr val="bg1"/>
                </a:solidFill>
              </a:rPr>
              <a:t>Why is failure a bad thing?</a:t>
            </a:r>
            <a:endParaRPr lang="en-AU"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ACSWAofficial</a:t>
            </a:r>
            <a:r>
              <a:rPr lang="en-AU" b="1" dirty="0">
                <a:solidFill>
                  <a:schemeClr val="bg1"/>
                </a:solidFill>
                <a:hlinkClick r:id="rId5"/>
              </a:rPr>
              <a:t> </a:t>
            </a:r>
            <a:endParaRPr lang="en-AU" dirty="0">
              <a:solidFill>
                <a:schemeClr val="bg1"/>
              </a:solidFill>
            </a:endParaRPr>
          </a:p>
        </p:txBody>
      </p:sp>
      <p:sp>
        <p:nvSpPr>
          <p:cNvPr id="6" name="TextBox 5">
            <a:extLst>
              <a:ext uri="{FF2B5EF4-FFF2-40B4-BE49-F238E27FC236}">
                <a16:creationId xmlns:a16="http://schemas.microsoft.com/office/drawing/2014/main" id="{3A6A7299-264E-4010-AC92-654E3064AC0A}"/>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20</a:t>
            </a:r>
          </a:p>
        </p:txBody>
      </p:sp>
    </p:spTree>
    <p:extLst>
      <p:ext uri="{BB962C8B-B14F-4D97-AF65-F5344CB8AC3E}">
        <p14:creationId xmlns:p14="http://schemas.microsoft.com/office/powerpoint/2010/main" val="430667279"/>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838200" y="2766218"/>
            <a:ext cx="10515600" cy="1325563"/>
          </a:xfrm>
        </p:spPr>
        <p:txBody>
          <a:bodyPr/>
          <a:lstStyle/>
          <a:p>
            <a:pPr algn="ctr"/>
            <a:r>
              <a:rPr lang="en-GB" dirty="0">
                <a:solidFill>
                  <a:schemeClr val="bg1"/>
                </a:solidFill>
              </a:rPr>
              <a:t>Take a leap</a:t>
            </a:r>
            <a:endParaRPr lang="en-AU"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7BC07566-1DC6-4641-AAB9-99086011EB36}"/>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2</a:t>
            </a:r>
          </a:p>
        </p:txBody>
      </p:sp>
    </p:spTree>
    <p:extLst>
      <p:ext uri="{BB962C8B-B14F-4D97-AF65-F5344CB8AC3E}">
        <p14:creationId xmlns:p14="http://schemas.microsoft.com/office/powerpoint/2010/main" val="1457798812"/>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005AEB6D-E5A5-49E9-83BF-9403CEBA2E52}"/>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a:t>
            </a:r>
          </a:p>
        </p:txBody>
      </p:sp>
      <p:pic>
        <p:nvPicPr>
          <p:cNvPr id="9" name="Picture 8">
            <a:extLst>
              <a:ext uri="{FF2B5EF4-FFF2-40B4-BE49-F238E27FC236}">
                <a16:creationId xmlns:a16="http://schemas.microsoft.com/office/drawing/2014/main" id="{D25A15E0-17A4-4416-9B72-E907E3A497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4750" y="2119312"/>
            <a:ext cx="4762500" cy="2619375"/>
          </a:xfrm>
          <a:prstGeom prst="rect">
            <a:avLst/>
          </a:prstGeom>
        </p:spPr>
      </p:pic>
    </p:spTree>
    <p:extLst>
      <p:ext uri="{BB962C8B-B14F-4D97-AF65-F5344CB8AC3E}">
        <p14:creationId xmlns:p14="http://schemas.microsoft.com/office/powerpoint/2010/main" val="3228349033"/>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explode.wav"/>
          </p:stSnd>
        </p:sndAc>
      </p:transition>
    </mc:Choice>
    <mc:Fallback xmlns="">
      <p:transition spd="slow">
        <p:sndAc>
          <p:stSnd>
            <p:snd r:embed="rId7" name="explode.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B80B8-9FD5-460F-98C5-C944EB10C89C}"/>
              </a:ext>
            </a:extLst>
          </p:cNvPr>
          <p:cNvSpPr>
            <a:spLocks noGrp="1"/>
          </p:cNvSpPr>
          <p:nvPr>
            <p:ph idx="1"/>
          </p:nvPr>
        </p:nvSpPr>
        <p:spPr>
          <a:xfrm>
            <a:off x="838200" y="2277972"/>
            <a:ext cx="10515600" cy="2302056"/>
          </a:xfrm>
        </p:spPr>
        <p:txBody>
          <a:bodyPr>
            <a:normAutofit/>
          </a:bodyPr>
          <a:lstStyle/>
          <a:p>
            <a:pPr marL="0" indent="0" algn="ctr">
              <a:buNone/>
            </a:pPr>
            <a:r>
              <a:rPr lang="en-GB" sz="6000" dirty="0">
                <a:solidFill>
                  <a:schemeClr val="bg1"/>
                </a:solidFill>
              </a:rPr>
              <a:t>5 semesters of Engineering</a:t>
            </a:r>
          </a:p>
          <a:p>
            <a:pPr marL="0" indent="0" algn="ctr">
              <a:buNone/>
            </a:pPr>
            <a:r>
              <a:rPr lang="en-GB" sz="6000" dirty="0">
                <a:solidFill>
                  <a:schemeClr val="bg1"/>
                </a:solidFill>
              </a:rPr>
              <a:t>6 units failed</a:t>
            </a:r>
          </a:p>
          <a:p>
            <a:endParaRPr lang="en-AU" sz="6000"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8" name="TextBox 7">
            <a:extLst>
              <a:ext uri="{FF2B5EF4-FFF2-40B4-BE49-F238E27FC236}">
                <a16:creationId xmlns:a16="http://schemas.microsoft.com/office/drawing/2014/main" id="{F41CDBDB-9523-4A3D-B28C-CD2CD41961D9}"/>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19</a:t>
            </a:r>
          </a:p>
        </p:txBody>
      </p:sp>
    </p:spTree>
    <p:extLst>
      <p:ext uri="{BB962C8B-B14F-4D97-AF65-F5344CB8AC3E}">
        <p14:creationId xmlns:p14="http://schemas.microsoft.com/office/powerpoint/2010/main" val="376616500"/>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838200" y="2766218"/>
            <a:ext cx="10515600" cy="1325563"/>
          </a:xfrm>
        </p:spPr>
        <p:txBody>
          <a:bodyPr/>
          <a:lstStyle/>
          <a:p>
            <a:pPr algn="ctr"/>
            <a:r>
              <a:rPr lang="en-GB" dirty="0">
                <a:solidFill>
                  <a:schemeClr val="bg1"/>
                </a:solidFill>
              </a:rPr>
              <a:t>I probably shouldn’t be studying Engineering</a:t>
            </a:r>
            <a:endParaRPr lang="en-AU"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D0C06F49-09F6-466B-A0EF-C77EED8A47AA}"/>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18</a:t>
            </a:r>
          </a:p>
        </p:txBody>
      </p:sp>
    </p:spTree>
    <p:extLst>
      <p:ext uri="{BB962C8B-B14F-4D97-AF65-F5344CB8AC3E}">
        <p14:creationId xmlns:p14="http://schemas.microsoft.com/office/powerpoint/2010/main" val="3861237840"/>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7"/>
              </a:rPr>
              <a:t> </a:t>
            </a:r>
            <a:endParaRPr lang="en-AU" dirty="0">
              <a:solidFill>
                <a:schemeClr val="bg1"/>
              </a:solidFill>
            </a:endParaRPr>
          </a:p>
        </p:txBody>
      </p:sp>
      <p:sp>
        <p:nvSpPr>
          <p:cNvPr id="7" name="TextBox 6">
            <a:extLst>
              <a:ext uri="{FF2B5EF4-FFF2-40B4-BE49-F238E27FC236}">
                <a16:creationId xmlns:a16="http://schemas.microsoft.com/office/drawing/2014/main" id="{4E18DE2E-2922-4C05-BB1E-045E19D0B59C}"/>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17</a:t>
            </a:r>
          </a:p>
        </p:txBody>
      </p:sp>
      <p:pic>
        <p:nvPicPr>
          <p:cNvPr id="8" name="giphy">
            <a:hlinkClick r:id="" action="ppaction://media"/>
            <a:extLst>
              <a:ext uri="{FF2B5EF4-FFF2-40B4-BE49-F238E27FC236}">
                <a16:creationId xmlns:a16="http://schemas.microsoft.com/office/drawing/2014/main" id="{5E07D892-ACAF-4563-AA96-A37B32E6AA5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1938091044"/>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9"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3DDE4BF2-FEC2-4AC9-8B5B-5C2CC6AE288F}"/>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16</a:t>
            </a:r>
          </a:p>
        </p:txBody>
      </p:sp>
      <p:pic>
        <p:nvPicPr>
          <p:cNvPr id="9" name="Picture 8">
            <a:extLst>
              <a:ext uri="{FF2B5EF4-FFF2-40B4-BE49-F238E27FC236}">
                <a16:creationId xmlns:a16="http://schemas.microsoft.com/office/drawing/2014/main" id="{5DA14754-0534-4F36-B600-E82B20375C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0377" y="833377"/>
            <a:ext cx="5191246" cy="5191246"/>
          </a:xfrm>
          <a:prstGeom prst="rect">
            <a:avLst/>
          </a:prstGeom>
        </p:spPr>
      </p:pic>
    </p:spTree>
    <p:extLst>
      <p:ext uri="{BB962C8B-B14F-4D97-AF65-F5344CB8AC3E}">
        <p14:creationId xmlns:p14="http://schemas.microsoft.com/office/powerpoint/2010/main" val="2557512118"/>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7" name="click.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5E82-E84D-413C-8915-FB972A1879F3}"/>
              </a:ext>
            </a:extLst>
          </p:cNvPr>
          <p:cNvSpPr>
            <a:spLocks noGrp="1"/>
          </p:cNvSpPr>
          <p:nvPr>
            <p:ph type="title"/>
          </p:nvPr>
        </p:nvSpPr>
        <p:spPr>
          <a:xfrm>
            <a:off x="0" y="1"/>
            <a:ext cx="12192000" cy="6252306"/>
          </a:xfrm>
        </p:spPr>
        <p:txBody>
          <a:bodyPr>
            <a:normAutofit/>
          </a:bodyPr>
          <a:lstStyle/>
          <a:p>
            <a:pPr algn="ctr"/>
            <a:r>
              <a:rPr lang="en-GB" sz="34400" dirty="0">
                <a:solidFill>
                  <a:schemeClr val="bg1"/>
                </a:solidFill>
              </a:rPr>
              <a:t>Failure</a:t>
            </a:r>
            <a:endParaRPr lang="en-AU" sz="28700" dirty="0">
              <a:solidFill>
                <a:schemeClr val="bg1"/>
              </a:solidFill>
            </a:endParaRPr>
          </a:p>
        </p:txBody>
      </p:sp>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0E30C19E-F2D8-4EA5-ABC4-9EC09F137758}"/>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15</a:t>
            </a:r>
          </a:p>
        </p:txBody>
      </p:sp>
    </p:spTree>
    <p:extLst>
      <p:ext uri="{BB962C8B-B14F-4D97-AF65-F5344CB8AC3E}">
        <p14:creationId xmlns:p14="http://schemas.microsoft.com/office/powerpoint/2010/main" val="2884796088"/>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6190F8B2-BFFC-4E10-B3A8-5B8EF5040F33}"/>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14</a:t>
            </a:r>
          </a:p>
        </p:txBody>
      </p:sp>
      <p:pic>
        <p:nvPicPr>
          <p:cNvPr id="9" name="Picture 8">
            <a:extLst>
              <a:ext uri="{FF2B5EF4-FFF2-40B4-BE49-F238E27FC236}">
                <a16:creationId xmlns:a16="http://schemas.microsoft.com/office/drawing/2014/main" id="{B7FE8CF8-ED3F-4EB3-8234-58F281D1DD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6682" y="376376"/>
            <a:ext cx="8538635" cy="5463051"/>
          </a:xfrm>
          <a:prstGeom prst="rect">
            <a:avLst/>
          </a:prstGeom>
        </p:spPr>
      </p:pic>
    </p:spTree>
    <p:extLst>
      <p:ext uri="{BB962C8B-B14F-4D97-AF65-F5344CB8AC3E}">
        <p14:creationId xmlns:p14="http://schemas.microsoft.com/office/powerpoint/2010/main" val="2895941560"/>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7" name="click.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descr="A picture containing transport, aircraft, balloon&#10;&#10;Description generated with very high confidence">
            <a:extLst>
              <a:ext uri="{FF2B5EF4-FFF2-40B4-BE49-F238E27FC236}">
                <a16:creationId xmlns:a16="http://schemas.microsoft.com/office/drawing/2014/main" id="{7128611F-9C6B-4FCC-8A7B-40816859E4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43" y="6252307"/>
            <a:ext cx="485920" cy="511908"/>
          </a:xfrm>
          <a:prstGeom prst="rect">
            <a:avLst/>
          </a:prstGeom>
        </p:spPr>
      </p:pic>
      <p:sp>
        <p:nvSpPr>
          <p:cNvPr id="5" name="TextBox 4">
            <a:extLst>
              <a:ext uri="{FF2B5EF4-FFF2-40B4-BE49-F238E27FC236}">
                <a16:creationId xmlns:a16="http://schemas.microsoft.com/office/drawing/2014/main" id="{6B212AFE-B303-4F55-B998-B29B4276074E}"/>
              </a:ext>
            </a:extLst>
          </p:cNvPr>
          <p:cNvSpPr txBox="1"/>
          <p:nvPr/>
        </p:nvSpPr>
        <p:spPr>
          <a:xfrm>
            <a:off x="828431" y="6385169"/>
            <a:ext cx="5205046" cy="369332"/>
          </a:xfrm>
          <a:prstGeom prst="rect">
            <a:avLst/>
          </a:prstGeom>
          <a:noFill/>
        </p:spPr>
        <p:txBody>
          <a:bodyPr wrap="square" rtlCol="0">
            <a:spAutoFit/>
          </a:bodyPr>
          <a:lstStyle/>
          <a:p>
            <a:r>
              <a:rPr lang="en-AU" dirty="0">
                <a:solidFill>
                  <a:schemeClr val="bg1"/>
                </a:solidFill>
              </a:rPr>
              <a:t>#ACSW </a:t>
            </a:r>
            <a:r>
              <a:rPr lang="en-AU" b="1" dirty="0">
                <a:solidFill>
                  <a:schemeClr val="bg1"/>
                </a:solidFill>
              </a:rPr>
              <a:t>@</a:t>
            </a:r>
            <a:r>
              <a:rPr lang="en-AU" dirty="0">
                <a:solidFill>
                  <a:schemeClr val="bg1"/>
                </a:solidFill>
              </a:rPr>
              <a:t>ACSWAofficia</a:t>
            </a:r>
            <a:r>
              <a:rPr lang="en-AU" u="sng" dirty="0">
                <a:solidFill>
                  <a:schemeClr val="bg1"/>
                </a:solidFill>
              </a:rPr>
              <a:t>l</a:t>
            </a:r>
            <a:r>
              <a:rPr lang="en-AU" b="1" dirty="0">
                <a:solidFill>
                  <a:schemeClr val="bg1"/>
                </a:solidFill>
                <a:hlinkClick r:id="rId5"/>
              </a:rPr>
              <a:t> </a:t>
            </a:r>
            <a:endParaRPr lang="en-AU" dirty="0">
              <a:solidFill>
                <a:schemeClr val="bg1"/>
              </a:solidFill>
            </a:endParaRPr>
          </a:p>
        </p:txBody>
      </p:sp>
      <p:sp>
        <p:nvSpPr>
          <p:cNvPr id="7" name="TextBox 6">
            <a:extLst>
              <a:ext uri="{FF2B5EF4-FFF2-40B4-BE49-F238E27FC236}">
                <a16:creationId xmlns:a16="http://schemas.microsoft.com/office/drawing/2014/main" id="{21503BC7-20C5-44D0-A190-7F7AF43C072D}"/>
              </a:ext>
            </a:extLst>
          </p:cNvPr>
          <p:cNvSpPr txBox="1"/>
          <p:nvPr/>
        </p:nvSpPr>
        <p:spPr>
          <a:xfrm>
            <a:off x="9838481" y="6505128"/>
            <a:ext cx="2353519" cy="307777"/>
          </a:xfrm>
          <a:prstGeom prst="rect">
            <a:avLst/>
          </a:prstGeom>
          <a:noFill/>
        </p:spPr>
        <p:txBody>
          <a:bodyPr wrap="square" rtlCol="0">
            <a:spAutoFit/>
          </a:bodyPr>
          <a:lstStyle/>
          <a:p>
            <a:r>
              <a:rPr lang="en-AU" sz="1400" dirty="0">
                <a:solidFill>
                  <a:schemeClr val="bg1"/>
                </a:solidFill>
              </a:rPr>
              <a:t>@</a:t>
            </a:r>
            <a:r>
              <a:rPr lang="en-AU" sz="1400" dirty="0" err="1">
                <a:solidFill>
                  <a:schemeClr val="bg1"/>
                </a:solidFill>
              </a:rPr>
              <a:t>amys_kapers</a:t>
            </a:r>
            <a:r>
              <a:rPr lang="en-AU" sz="1400" dirty="0">
                <a:solidFill>
                  <a:schemeClr val="bg1"/>
                </a:solidFill>
              </a:rPr>
              <a:t>	13</a:t>
            </a:r>
          </a:p>
        </p:txBody>
      </p:sp>
      <p:pic>
        <p:nvPicPr>
          <p:cNvPr id="13" name="Picture 12">
            <a:extLst>
              <a:ext uri="{FF2B5EF4-FFF2-40B4-BE49-F238E27FC236}">
                <a16:creationId xmlns:a16="http://schemas.microsoft.com/office/drawing/2014/main" id="{8637D8FF-B8CD-420F-9DE0-227D38463E6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85" b="99042" l="1278" r="97284">
                        <a14:foregroundMark x1="13898" y1="69489" x2="13898" y2="69489"/>
                        <a14:foregroundMark x1="1278" y1="63578" x2="1278" y2="63578"/>
                        <a14:foregroundMark x1="10224" y1="81150" x2="10224" y2="81150"/>
                        <a14:foregroundMark x1="16933" y1="88179" x2="16933" y2="88179"/>
                        <a14:foregroundMark x1="30511" y1="84824" x2="30511" y2="84824"/>
                        <a14:foregroundMark x1="30831" y1="96006" x2="30831" y2="96006"/>
                        <a14:foregroundMark x1="51597" y1="80192" x2="51597" y2="80192"/>
                        <a14:foregroundMark x1="66134" y1="82428" x2="66134" y2="82428"/>
                        <a14:foregroundMark x1="63419" y1="99042" x2="63419" y2="99042"/>
                        <a14:foregroundMark x1="68530" y1="96805" x2="85942" y2="97284"/>
                        <a14:foregroundMark x1="85942" y1="97284" x2="92971" y2="93610"/>
                        <a14:foregroundMark x1="92971" y1="93610" x2="93291" y2="90735"/>
                        <a14:foregroundMark x1="87380" y1="81629" x2="87380" y2="81629"/>
                        <a14:foregroundMark x1="97284" y1="71246" x2="97284" y2="71246"/>
                      </a14:backgroundRemoval>
                    </a14:imgEffect>
                  </a14:imgLayer>
                </a14:imgProps>
              </a:ext>
              <a:ext uri="{28A0092B-C50C-407E-A947-70E740481C1C}">
                <a14:useLocalDpi xmlns:a14="http://schemas.microsoft.com/office/drawing/2010/main" val="0"/>
              </a:ext>
            </a:extLst>
          </a:blip>
          <a:stretch>
            <a:fillRect/>
          </a:stretch>
        </p:blipFill>
        <p:spPr>
          <a:xfrm>
            <a:off x="3114675" y="103499"/>
            <a:ext cx="5962650" cy="5962650"/>
          </a:xfrm>
          <a:prstGeom prst="rect">
            <a:avLst/>
          </a:prstGeom>
        </p:spPr>
      </p:pic>
    </p:spTree>
    <p:extLst>
      <p:ext uri="{BB962C8B-B14F-4D97-AF65-F5344CB8AC3E}">
        <p14:creationId xmlns:p14="http://schemas.microsoft.com/office/powerpoint/2010/main" val="1317602793"/>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8" name="click.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1451</Words>
  <Application>Microsoft Office PowerPoint</Application>
  <PresentationFormat>Widescreen</PresentationFormat>
  <Paragraphs>168</Paragraphs>
  <Slides>21</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The Art of Failure</vt:lpstr>
      <vt:lpstr>Why is failure a bad thing?</vt:lpstr>
      <vt:lpstr>PowerPoint Presentation</vt:lpstr>
      <vt:lpstr>I probably shouldn’t be studying Engineering</vt:lpstr>
      <vt:lpstr>PowerPoint Presentation</vt:lpstr>
      <vt:lpstr>PowerPoint Presentation</vt:lpstr>
      <vt:lpstr>Failure</vt:lpstr>
      <vt:lpstr>PowerPoint Presentation</vt:lpstr>
      <vt:lpstr>PowerPoint Presentation</vt:lpstr>
      <vt:lpstr>PowerPoint Presentation</vt:lpstr>
      <vt:lpstr>Embrace Failure</vt:lpstr>
      <vt:lpstr>Failure is hard</vt:lpstr>
      <vt:lpstr>People</vt:lpstr>
      <vt:lpstr>Join a Community Group</vt:lpstr>
      <vt:lpstr>Learn</vt:lpstr>
      <vt:lpstr>PowerPoint Presentation</vt:lpstr>
      <vt:lpstr>You</vt:lpstr>
      <vt:lpstr>Take a break - trust me</vt:lpstr>
      <vt:lpstr>Fail - it’s ok</vt:lpstr>
      <vt:lpstr>Take a leap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Michelle Sandford</dc:creator>
  <cp:lastModifiedBy>Amy Kapernick</cp:lastModifiedBy>
  <cp:revision>18</cp:revision>
  <dcterms:created xsi:type="dcterms:W3CDTF">2018-07-11T23:58:37Z</dcterms:created>
  <dcterms:modified xsi:type="dcterms:W3CDTF">2018-08-05T12:53:18Z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misandfo@microsoft.com</vt:lpwstr>
  </property>
  <property fmtid="{D5CDD505-2E9C-101B-9397-08002B2CF9AE}" pid="5" name="MSIP_Label_f42aa342-8706-4288-bd11-ebb85995028c_SetDate">
    <vt:lpwstr>2018-07-12T00:15:38.1760495Z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